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6" r:id="rId5"/>
    <p:sldId id="258" r:id="rId6"/>
    <p:sldId id="260" r:id="rId7"/>
    <p:sldId id="263" r:id="rId8"/>
    <p:sldId id="264" r:id="rId9"/>
    <p:sldId id="265" r:id="rId10"/>
    <p:sldId id="261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722376" y="2688336"/>
            <a:ext cx="7772400" cy="3108960"/>
          </a:xfrm>
        </p:spPr>
        <p:txBody>
          <a:bodyPr anchor="t">
            <a:noAutofit/>
          </a:bodyPr>
          <a:lstStyle>
            <a:lvl1pPr algn="ctr">
              <a:defRPr lang="en-US" sz="6200" b="1" cap="none" spc="0" dirty="0" smtClean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722376" y="1133856"/>
            <a:ext cx="7772400" cy="1508760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200" b="0">
                <a:solidFill>
                  <a:schemeClr val="tx2">
                    <a:shade val="5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z="1000" smtClean="0"/>
            </a:lvl1pPr>
          </a:lstStyle>
          <a:p>
            <a:pPr>
              <a:defRPr/>
            </a:pPr>
            <a:fld id="{A0F74740-F681-4713-AD53-C118F5CA9803}" type="datetimeFigureOut">
              <a:rPr/>
              <a:pPr>
                <a:defRPr/>
              </a:pPr>
              <a:t>12/25/2014</a:t>
            </a:fld>
            <a:endParaRPr dirty="0"/>
          </a:p>
        </p:txBody>
      </p:sp>
      <p:sp>
        <p:nvSpPr>
          <p:cNvPr id="5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z="1000" smtClean="0"/>
            </a:lvl1pPr>
          </a:lstStyle>
          <a:p>
            <a:pPr>
              <a:defRPr/>
            </a:pPr>
            <a:fld id="{A3E3627B-AB05-40E3-AFF3-09677F674DF9}" type="slidenum">
              <a:rPr/>
              <a:pPr>
                <a:defRPr/>
              </a:pPr>
              <a:t>‹#›</a:t>
            </a:fld>
            <a:endParaRPr dirty="0"/>
          </a:p>
        </p:txBody>
      </p:sp>
      <p:sp>
        <p:nvSpPr>
          <p:cNvPr id="6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z="1000" dirty="0" smtClean="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1E90FA17-2D69-4198-A9AE-C7809788F6C2}" type="datetimeFigureOut">
              <a:rPr/>
              <a:pPr>
                <a:defRPr/>
              </a:pPr>
              <a:t>12/25/2014</a:t>
            </a:fld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E6D9A213-3CF3-4618-BBC9-056885DE29E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/>
          <p:cNvSpPr/>
          <p:nvPr/>
        </p:nvSpPr>
        <p:spPr>
          <a:xfrm>
            <a:off x="690563" y="491696"/>
            <a:ext cx="7762875" cy="5874608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/>
              </a:solidFill>
              <a:latin typeface="Corbel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77240" y="795996"/>
            <a:ext cx="7589520" cy="3112843"/>
          </a:xfrm>
        </p:spPr>
        <p:txBody>
          <a:bodyPr/>
          <a:lstStyle>
            <a:lvl1pPr algn="ctr">
              <a:buNone/>
              <a:defRPr lang="en-US" sz="6200" b="1" cap="none" spc="0" dirty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77240" y="3948552"/>
            <a:ext cx="7589520" cy="1509712"/>
          </a:xfrm>
        </p:spPr>
        <p:txBody>
          <a:bodyPr>
            <a:normAutofit/>
          </a:bodyPr>
          <a:lstStyle>
            <a:lvl1pPr indent="0" algn="ctr">
              <a:buNone/>
              <a:defRPr lang="en-US" sz="22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xfrm>
            <a:off x="762000" y="5959475"/>
            <a:ext cx="2133600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0E536016-AFD6-4AC5-9546-3C2E805F3AD5}" type="datetimeFigureOut">
              <a:rPr/>
              <a:pPr>
                <a:defRPr/>
              </a:pPr>
              <a:t>12/25/2014</a:t>
            </a:fld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xfrm>
            <a:off x="3124200" y="5959475"/>
            <a:ext cx="2895600" cy="365125"/>
          </a:xfrm>
        </p:spPr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xfrm>
            <a:off x="6248400" y="5959475"/>
            <a:ext cx="2133600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942BA148-D20B-4A68-9967-B2665A23B233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10FBD606-4FDF-4A8B-8865-AAE0764998D8}" type="datetimeFigureOut">
              <a:rPr/>
              <a:pPr>
                <a:defRPr/>
              </a:pPr>
              <a:t>12/25/2014</a:t>
            </a:fld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84B22E37-EF03-4F66-97C3-C931E87B609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965960" y="2785402"/>
            <a:ext cx="5760720" cy="914400"/>
          </a:xfrm>
        </p:spPr>
        <p:txBody>
          <a:bodyPr anchor="ctr">
            <a:noAutofit/>
          </a:bodyPr>
          <a:lstStyle>
            <a:lvl1pPr algn="ctr">
              <a:defRPr sz="3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1600200" y="547468"/>
            <a:ext cx="3383280" cy="639762"/>
          </a:xfrm>
          <a:prstGeom prst="roundRect">
            <a:avLst>
              <a:gd name="adj" fmla="val 6772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1600200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5128846" y="547468"/>
            <a:ext cx="3383280" cy="639762"/>
          </a:xfrm>
          <a:prstGeom prst="roundRect">
            <a:avLst>
              <a:gd name="adj" fmla="val 5673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5128846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B8AB66F3-C2AC-4EFF-A7C5-99F989BA3F15}" type="datetimeFigureOut">
              <a:rPr/>
              <a:pPr>
                <a:defRPr/>
              </a:pPr>
              <a:t>12/25/2014</a:t>
            </a:fld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4AFBA28F-E532-4689-8A15-63B6274C82A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579AC56-8F9A-4DD6-B20F-74A6EBF83DF7}" type="datetimeFigureOut">
              <a:rPr/>
              <a:pPr>
                <a:defRPr/>
              </a:pPr>
              <a:t>12/25/2014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A056B358-CD50-4350-A0F2-243FD36FDB5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E10148E4-31A3-41E1-B6FA-533DB2AA724F}" type="datetimeFigureOut">
              <a:rPr/>
              <a:pPr>
                <a:defRPr/>
              </a:pPr>
              <a:t>12/25/2014</a:t>
            </a:fld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3FB89FF7-AED1-450A-9738-32C864E0082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828801" y="2888565"/>
            <a:ext cx="5486400" cy="914400"/>
          </a:xfrm>
        </p:spPr>
        <p:txBody>
          <a:bodyPr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l">
              <a:defRPr sz="28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590800" y="602566"/>
            <a:ext cx="5943600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 rot="16200000">
            <a:off x="-859303" y="2888566"/>
            <a:ext cx="5486400" cy="914400"/>
          </a:xfrm>
        </p:spPr>
        <p:txBody>
          <a:bodyPr lIns="91440" rIns="91440"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505C98CB-E5A0-4115-9719-6FFE8B484F8B}" type="datetimeFigureOut">
              <a:rPr/>
              <a:pPr>
                <a:defRPr/>
              </a:pPr>
              <a:t>12/25/2014</a:t>
            </a:fld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AAEF8D67-A273-4EEB-930F-6747C493E19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>
          <a:xfrm>
            <a:off x="4740275" y="795338"/>
            <a:ext cx="3960813" cy="5294312"/>
          </a:xfrm>
          <a:prstGeom prst="roundRect">
            <a:avLst>
              <a:gd name="adj" fmla="val 3541"/>
            </a:avLst>
          </a:prstGeom>
          <a:solidFill>
            <a:srgbClr val="FFFFFF">
              <a:alpha val="40000"/>
            </a:srgb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277728" y="3501743"/>
            <a:ext cx="3200400" cy="1143000"/>
          </a:xfrm>
        </p:spPr>
        <p:txBody>
          <a:bodyPr anchor="t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ctr">
              <a:buNone/>
              <a:defRPr sz="26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527537" y="821202"/>
            <a:ext cx="4550899" cy="5215597"/>
          </a:xfrm>
          <a:prstGeom prst="roundRect">
            <a:avLst>
              <a:gd name="adj" fmla="val 622"/>
            </a:avLst>
          </a:prstGeom>
          <a:solidFill>
            <a:schemeClr val="bg1">
              <a:lumMod val="85000"/>
            </a:schemeClr>
          </a:solidFill>
          <a:ln w="101600">
            <a:solidFill>
              <a:srgbClr val="FFFFFF"/>
            </a:solidFill>
            <a:miter lim="800000"/>
          </a:ln>
          <a:effectLst>
            <a:outerShdw blurRad="65000" dist="25000" dir="5400000" algn="t" rotWithShape="0">
              <a:schemeClr val="bg2">
                <a:shade val="30000"/>
                <a:satMod val="250000"/>
                <a:alpha val="85000"/>
              </a:schemeClr>
            </a:outerShdw>
          </a:effectLst>
          <a:scene3d>
            <a:camera prst="orthographicFront"/>
            <a:lightRig rig="soft" dir="t">
              <a:rot lat="0" lon="0" rev="20100000"/>
            </a:lightRig>
          </a:scene3d>
          <a:sp3d contourW="3810">
            <a:bevelT w="95250" h="25400"/>
            <a:contourClr>
              <a:schemeClr val="bg2">
                <a:shade val="45000"/>
                <a:satMod val="145000"/>
              </a:schemeClr>
            </a:contourClr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>
            <a:lvl1pPr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277728" y="1600200"/>
            <a:ext cx="3200400" cy="1825343"/>
          </a:xfrm>
        </p:spPr>
        <p:txBody>
          <a:bodyPr bIns="0" anchor="b">
            <a:normAutofit/>
          </a:bodyPr>
          <a:lstStyle>
            <a:lvl1pPr marL="0" marR="0" indent="0" algn="ctr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7FCEACA7-C498-4A7A-843A-2139EC051ED8}" type="datetimeFigureOut">
              <a:rPr/>
              <a:pPr>
                <a:defRPr/>
              </a:pPr>
              <a:t>12/25/2014</a:t>
            </a:fld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F360C970-AD6A-492C-B780-77A1FFB85A0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BE83E6BF-818C-4AEF-B97F-1217F0F33A23}" type="datetimeFigureOut">
              <a:rPr/>
              <a:pPr>
                <a:defRPr/>
              </a:pPr>
              <a:t>12/25/2014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FD77DFF3-CAE0-4B9E-A78D-7DECC440AF3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A26D8FEE-35A4-4431-92AD-DD5E8A8C48A6}" type="datetimeFigureOut">
              <a:rPr/>
              <a:pPr>
                <a:defRPr/>
              </a:pPr>
              <a:t>12/25/2014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35B44F27-6EDD-4DC2-AF18-D53910C134B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42900" y="228600"/>
            <a:ext cx="8458200" cy="6400800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/>
              </a:solidFill>
              <a:latin typeface="Corbel"/>
              <a:cs typeface="+mn-cs"/>
            </a:endParaRPr>
          </a:p>
        </p:txBody>
      </p:sp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0" name="Rectangle 11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15063"/>
            <a:ext cx="2133600" cy="365125"/>
          </a:xfrm>
          <a:prstGeom prst="rect">
            <a:avLst/>
          </a:prstGeom>
        </p:spPr>
        <p:txBody>
          <a:bodyPr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lang="en-US" sz="12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defRPr sz="1200"/>
            </a:pPr>
            <a:fld id="{8FDCD991-6695-4CA4-AD98-14FA46710A0F}" type="datetimeFigureOut">
              <a:rPr/>
              <a:pPr>
                <a:defRPr sz="1200"/>
              </a:pPr>
              <a:t>12/25/2014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15063"/>
            <a:ext cx="2895600" cy="365125"/>
          </a:xfrm>
          <a:prstGeom prst="rect">
            <a:avLst/>
          </a:prstGeom>
        </p:spPr>
        <p:txBody>
          <a:bodyPr anchor="b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en-US" sz="1200" b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defRPr sz="1200"/>
            </a:pPr>
            <a:endParaRPr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15063"/>
            <a:ext cx="2133600" cy="365125"/>
          </a:xfrm>
          <a:prstGeom prst="rect">
            <a:avLst/>
          </a:prstGeom>
        </p:spPr>
        <p:txBody>
          <a:bodyPr anchor="b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12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defRPr sz="1200"/>
            </a:pPr>
            <a:fld id="{11E67EED-554C-48B1-B7BD-EB04D66A1B49}" type="slidenum">
              <a:rPr/>
              <a:pPr>
                <a:defRPr sz="1200"/>
              </a:pPr>
              <a:t>‹#›</a:t>
            </a:fld>
            <a:endParaRPr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>
    <p:newsflash/>
  </p:transition>
  <p:txStyles>
    <p:titleStyle>
      <a:defPPr>
        <a:defRPr sz="4400">
          <a:solidFill>
            <a:schemeClr val="tx2">
              <a:shade val="80000"/>
              <a:satMod val="150000"/>
            </a:schemeClr>
          </a:solidFill>
          <a:latin typeface="+mj-lt"/>
          <a:ea typeface="+mj-ea"/>
          <a:cs typeface="+mj-cs"/>
        </a:defRPr>
      </a:defPPr>
      <a:lvl1pPr algn="ctr" rtl="0" fontAlgn="base">
        <a:spcBef>
          <a:spcPct val="0"/>
        </a:spcBef>
        <a:spcAft>
          <a:spcPct val="0"/>
        </a:spcAft>
        <a:defRPr lang="en-US" sz="5300" b="1" kern="1200" dirty="0">
          <a:solidFill>
            <a:srgbClr val="171B73"/>
          </a:solidFill>
          <a:latin typeface="+mj-lt"/>
          <a:ea typeface="+mj-lt"/>
          <a:cs typeface="+mj-lt"/>
        </a:defRPr>
      </a:lvl1pPr>
      <a:lvl2pPr algn="ctr" rtl="0" fontAlgn="base">
        <a:spcBef>
          <a:spcPct val="0"/>
        </a:spcBef>
        <a:spcAft>
          <a:spcPct val="0"/>
        </a:spcAft>
        <a:defRPr sz="5300" b="1">
          <a:solidFill>
            <a:srgbClr val="171B73"/>
          </a:solidFill>
          <a:latin typeface="Bodoni MT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5300" b="1">
          <a:solidFill>
            <a:srgbClr val="171B73"/>
          </a:solidFill>
          <a:latin typeface="Bodoni MT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5300" b="1">
          <a:solidFill>
            <a:srgbClr val="171B73"/>
          </a:solidFill>
          <a:latin typeface="Bodoni MT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5300" b="1">
          <a:solidFill>
            <a:srgbClr val="171B73"/>
          </a:solidFill>
          <a:latin typeface="Bodoni MT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300" b="1">
          <a:solidFill>
            <a:srgbClr val="171B73"/>
          </a:solidFill>
          <a:latin typeface="Bodoni MT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300" b="1">
          <a:solidFill>
            <a:srgbClr val="171B73"/>
          </a:solidFill>
          <a:latin typeface="Bodoni MT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300" b="1">
          <a:solidFill>
            <a:srgbClr val="171B73"/>
          </a:solidFill>
          <a:latin typeface="Bodoni MT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300" b="1">
          <a:solidFill>
            <a:srgbClr val="171B73"/>
          </a:solidFill>
          <a:latin typeface="Bodoni MT" pitchFamily="18" charset="0"/>
        </a:defRPr>
      </a:lvl9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45720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758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1031875" indent="-228600" algn="l" rtl="0" fontAlgn="base">
        <a:spcBef>
          <a:spcPct val="20000"/>
        </a:spcBef>
        <a:spcAft>
          <a:spcPct val="0"/>
        </a:spcAft>
        <a:buClr>
          <a:srgbClr val="C43D1F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296988" indent="-228600" algn="l" rtl="0" fontAlgn="base">
        <a:spcBef>
          <a:spcPct val="20000"/>
        </a:spcBef>
        <a:spcAft>
          <a:spcPct val="0"/>
        </a:spcAft>
        <a:buClr>
          <a:srgbClr val="B42469"/>
        </a:buClr>
        <a:buFont typeface="Wingdings 2" pitchFamily="18" charset="2"/>
        <a:buChar char=""/>
        <a:defRPr>
          <a:solidFill>
            <a:schemeClr val="tx1"/>
          </a:solidFill>
          <a:latin typeface="+mn-lt"/>
          <a:ea typeface="+mn-lt"/>
          <a:cs typeface="+mn-lt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7B309B"/>
        </a:buClr>
        <a:buFont typeface="Wingdings 2" pitchFamily="18" charset="2"/>
        <a:buChar char=""/>
        <a:defRPr>
          <a:solidFill>
            <a:schemeClr val="tx1"/>
          </a:solidFill>
          <a:latin typeface="+mn-lt"/>
          <a:ea typeface="+mn-lt"/>
          <a:cs typeface="+mn-lt"/>
        </a:defRPr>
      </a:lvl5pPr>
      <a:lvl6pPr marL="1810512" indent="-228600" algn="l" eaLnBrk="1" hangingPunct="1">
        <a:buClr>
          <a:schemeClr val="accent6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207568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340864" indent="-228600" algn="l" eaLnBrk="1" hangingPunct="1">
        <a:buClr>
          <a:schemeClr val="accent2"/>
        </a:buClr>
        <a:buFont typeface="Wingdings 2" pitchFamily="18" charset="2"/>
        <a:buChar char=""/>
        <a:defRPr sz="1600" baseline="0">
          <a:latin typeface="+mn-lt"/>
        </a:defRPr>
      </a:lvl8pPr>
      <a:lvl9pPr marL="2596896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3108960"/>
          </a:xfrm>
        </p:spPr>
        <p:txBody>
          <a:bodyPr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/>
              <a:t>Презентация на тему</a:t>
            </a:r>
            <a:r>
              <a:rPr lang="ru-RU"/>
              <a:t>:</a:t>
            </a:r>
            <a:br>
              <a:rPr lang="ru-RU"/>
            </a:br>
            <a:r>
              <a:rPr lang="ru-RU" sz="7200" u="sng"/>
              <a:t>«МАСТЕРСТВОПЕДАГОГА»</a:t>
            </a:r>
            <a:endParaRPr lang="ru-RU" u="sng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136904" cy="6048672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tx2">
                    <a:shade val="85000"/>
                    <a:satMod val="150000"/>
                  </a:schemeClr>
                </a:solidFill>
                <a:latin typeface="Comic Sans MS" pitchFamily="66" charset="0"/>
              </a:rPr>
              <a:t>Мастерство - это то, чего можно добиться, и как могут быть</a:t>
            </a:r>
            <a:br>
              <a:rPr lang="ru-RU" sz="4000" dirty="0" smtClean="0">
                <a:solidFill>
                  <a:schemeClr val="tx2">
                    <a:shade val="85000"/>
                    <a:satMod val="150000"/>
                  </a:schemeClr>
                </a:solidFill>
                <a:latin typeface="Comic Sans MS" pitchFamily="66" charset="0"/>
              </a:rPr>
            </a:br>
            <a:r>
              <a:rPr lang="ru-RU" sz="4000" dirty="0" smtClean="0">
                <a:solidFill>
                  <a:schemeClr val="tx2">
                    <a:shade val="85000"/>
                    <a:satMod val="150000"/>
                  </a:schemeClr>
                </a:solidFill>
                <a:latin typeface="Comic Sans MS" pitchFamily="66" charset="0"/>
              </a:rPr>
              <a:t>известны мастер - токарь, прекрасный мастер - врач,</a:t>
            </a:r>
            <a:br>
              <a:rPr lang="ru-RU" sz="4000" dirty="0" smtClean="0">
                <a:solidFill>
                  <a:schemeClr val="tx2">
                    <a:shade val="85000"/>
                    <a:satMod val="150000"/>
                  </a:schemeClr>
                </a:solidFill>
                <a:latin typeface="Comic Sans MS" pitchFamily="66" charset="0"/>
              </a:rPr>
            </a:br>
            <a:r>
              <a:rPr lang="ru-RU" sz="4000" dirty="0" smtClean="0">
                <a:solidFill>
                  <a:schemeClr val="tx2">
                    <a:shade val="85000"/>
                    <a:satMod val="150000"/>
                  </a:schemeClr>
                </a:solidFill>
                <a:latin typeface="Comic Sans MS" pitchFamily="66" charset="0"/>
              </a:rPr>
              <a:t>так должен и может быть прекрасным мастером педагог.</a:t>
            </a:r>
            <a:r>
              <a:rPr lang="ru-RU" b="0" dirty="0" smtClean="0">
                <a:solidFill>
                  <a:schemeClr val="tx2">
                    <a:shade val="85000"/>
                    <a:satMod val="150000"/>
                  </a:schemeClr>
                </a:solidFill>
              </a:rPr>
              <a:t/>
            </a:r>
            <a:br>
              <a:rPr lang="ru-RU" b="0" dirty="0" smtClean="0">
                <a:solidFill>
                  <a:schemeClr val="tx2">
                    <a:shade val="85000"/>
                    <a:satMod val="15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shade val="85000"/>
                    <a:satMod val="150000"/>
                  </a:schemeClr>
                </a:solidFill>
              </a:rPr>
              <a:t>                                                                        А. С. Макаренко</a:t>
            </a:r>
            <a:r>
              <a:rPr lang="ru-RU" b="0" dirty="0" smtClean="0">
                <a:solidFill>
                  <a:schemeClr val="tx2">
                    <a:shade val="85000"/>
                    <a:satMod val="150000"/>
                  </a:schemeClr>
                </a:solidFill>
              </a:rPr>
              <a:t/>
            </a:r>
            <a:br>
              <a:rPr lang="ru-RU" b="0" dirty="0" smtClean="0">
                <a:solidFill>
                  <a:schemeClr val="tx2">
                    <a:shade val="85000"/>
                    <a:satMod val="150000"/>
                  </a:schemeClr>
                </a:solidFill>
              </a:rPr>
            </a:br>
            <a:endParaRPr lang="ru-RU" dirty="0">
              <a:solidFill>
                <a:schemeClr val="tx2">
                  <a:shade val="85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692150"/>
            <a:ext cx="8569325" cy="543401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2400" smtClean="0"/>
              <a:t>  </a:t>
            </a:r>
            <a:r>
              <a:rPr lang="ru-RU" smtClean="0">
                <a:solidFill>
                  <a:schemeClr val="tx2"/>
                </a:solidFill>
                <a:latin typeface="Comic Sans MS" pitchFamily="66" charset="0"/>
              </a:rPr>
              <a:t> По С.Д. Якушевой, </a:t>
            </a:r>
            <a:r>
              <a:rPr lang="ru-RU" b="1" smtClean="0">
                <a:solidFill>
                  <a:schemeClr val="tx2"/>
                </a:solidFill>
                <a:latin typeface="Comic Sans MS" pitchFamily="66" charset="0"/>
              </a:rPr>
              <a:t>педагогическое мастерство</a:t>
            </a:r>
            <a:r>
              <a:rPr lang="ru-RU" smtClean="0">
                <a:solidFill>
                  <a:schemeClr val="tx2"/>
                </a:solidFill>
                <a:latin typeface="Comic Sans MS" pitchFamily="66" charset="0"/>
              </a:rPr>
              <a:t> - это профессиональное умение оптимизировать все виды учебно-воспитательной деятельности, целенаправить их на всестороннее развитие и совершенствование личности, формирование её мировоззрения, способностей. Она считает, что педагогическая культура, профессиональная компетентность педагога, педагогические умения и способности, речевая культура, педагогическое взаимодействие, умение управлять собой, педагогическое общение и этика, а также психолого-педагогические знания, являются слагаемыми педагогического мастерства.</a:t>
            </a:r>
            <a:endParaRPr lang="ru-RU" sz="2400" smtClean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540024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chemeClr val="tx2">
                    <a:shade val="85000"/>
                    <a:satMod val="150000"/>
                  </a:schemeClr>
                </a:solidFill>
              </a:rPr>
              <a:t>Этапы формирования педагогического мастерства</a:t>
            </a:r>
            <a:endParaRPr lang="ru-RU">
              <a:solidFill>
                <a:schemeClr val="tx2">
                  <a:shade val="85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600" smtClean="0">
                <a:solidFill>
                  <a:srgbClr val="C00000"/>
                </a:solidFill>
                <a:latin typeface="Comic Sans MS" pitchFamily="66" charset="0"/>
              </a:rPr>
              <a:t>I этап - профессиональное просвещение;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600" smtClean="0">
                <a:solidFill>
                  <a:srgbClr val="C00000"/>
                </a:solidFill>
                <a:latin typeface="Comic Sans MS" pitchFamily="66" charset="0"/>
              </a:rPr>
              <a:t>II этап - профотбор и профподготовка;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600" smtClean="0">
                <a:solidFill>
                  <a:srgbClr val="C00000"/>
                </a:solidFill>
                <a:latin typeface="Comic Sans MS" pitchFamily="66" charset="0"/>
              </a:rPr>
              <a:t>III этап - профадатация;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600" smtClean="0">
                <a:solidFill>
                  <a:srgbClr val="C00000"/>
                </a:solidFill>
                <a:latin typeface="Comic Sans MS" pitchFamily="66" charset="0"/>
              </a:rPr>
              <a:t>IV этап - профессиональный рост.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333375"/>
            <a:ext cx="8507412" cy="62642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3100" smtClean="0">
                <a:solidFill>
                  <a:srgbClr val="0070C0"/>
                </a:solidFill>
                <a:latin typeface="Comic Sans MS" pitchFamily="66" charset="0"/>
              </a:rPr>
              <a:t>  </a:t>
            </a:r>
            <a:r>
              <a:rPr lang="ru-RU" sz="3000" smtClean="0">
                <a:solidFill>
                  <a:srgbClr val="0070C0"/>
                </a:solidFill>
                <a:latin typeface="Comic Sans MS" pitchFamily="66" charset="0"/>
              </a:rPr>
              <a:t>Педагог-мастер - это специалист высокой культуры, мастер своего дела, он в совершенстве владеет преподаваемой дисциплиной, методикой обучения и воспитания, обладает психологическими знаниями, а также знаниями в различных отраслях науки и искусства. Специфика педагогической работы заключается в том, что основным орудием труда педагога является собственная личность, профессиональная зрелость которой позволяет находить оптимальные решения в постоянно меняющейся «производственной» ситуации и которая в конце концов определяет результаты всей практической деятельности педагога.</a:t>
            </a:r>
            <a:endParaRPr lang="ru-RU" sz="2400" smtClean="0">
              <a:solidFill>
                <a:srgbClr val="0070C0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endParaRPr lang="ru-RU" sz="2400" smtClean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>
          <a:xfrm>
            <a:off x="250825" y="260350"/>
            <a:ext cx="8435975" cy="6337300"/>
          </a:xfrm>
        </p:spPr>
        <p:txBody>
          <a:bodyPr/>
          <a:lstStyle/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 smtClean="0">
                <a:solidFill>
                  <a:srgbClr val="006600"/>
                </a:solidFill>
                <a:latin typeface="Comic Sans MS" pitchFamily="66" charset="0"/>
              </a:rPr>
              <a:t>   </a:t>
            </a:r>
            <a:r>
              <a:rPr lang="ru-RU" sz="2600" smtClean="0">
                <a:solidFill>
                  <a:srgbClr val="006600"/>
                </a:solidFill>
                <a:latin typeface="Comic Sans MS" pitchFamily="66" charset="0"/>
              </a:rPr>
              <a:t>Педагогическое мастерство прежде всего связано с личностью педагога, с комплексом качеств, которые способствуют обеспечению высокого уровня самоорганизации профессиональной деятельности. Набор качеств педагога-профессионала, помогающий ему обеспечивать учебно-воспитательный процесс на высоком творческом уровне, достаточно обширен. Важнейшими из них являются гражданственность и патриотизм, гуманизм и интеллигентность, высокая духовная культура и ответственность, трудолюбие и работоспособность. Главные качества педагога-мастера - человеколюбие и умение общаться с людьми. 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0" y="404813"/>
            <a:ext cx="8686800" cy="61198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1800" smtClean="0"/>
              <a:t>   </a:t>
            </a:r>
            <a:r>
              <a:rPr lang="ru-RU" sz="2200" smtClean="0">
                <a:solidFill>
                  <a:srgbClr val="7B309B"/>
                </a:solidFill>
                <a:latin typeface="Comic Sans MS" pitchFamily="66" charset="0"/>
              </a:rPr>
              <a:t>Основой становления педагогического мастерства является </a:t>
            </a:r>
            <a:r>
              <a:rPr lang="ru-RU" sz="2200" b="1" smtClean="0">
                <a:solidFill>
                  <a:srgbClr val="7B309B"/>
                </a:solidFill>
                <a:latin typeface="Comic Sans MS" pitchFamily="66" charset="0"/>
              </a:rPr>
              <a:t>профессиональное знание</a:t>
            </a:r>
            <a:r>
              <a:rPr lang="ru-RU" sz="2200" smtClean="0">
                <a:solidFill>
                  <a:srgbClr val="7B309B"/>
                </a:solidFill>
                <a:latin typeface="Comic Sans MS" pitchFamily="66" charset="0"/>
              </a:rPr>
              <a:t>. Знания преподавателя обращены, с одной стороны, к дисциплине, которую он преподает, с другой - к учащимся. Содержание профессиональных знаний составляет знание учебного предмета, его методики, а также педагогики и психологии.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2200" smtClean="0">
                <a:solidFill>
                  <a:srgbClr val="7B309B"/>
                </a:solidFill>
                <a:latin typeface="Comic Sans MS" pitchFamily="66" charset="0"/>
              </a:rPr>
              <a:t>   Важная особенность профессионального педагогического знания - </a:t>
            </a:r>
            <a:r>
              <a:rPr lang="ru-RU" sz="2200" b="1" smtClean="0">
                <a:solidFill>
                  <a:srgbClr val="7B309B"/>
                </a:solidFill>
                <a:latin typeface="Comic Sans MS" pitchFamily="66" charset="0"/>
              </a:rPr>
              <a:t>комплексность и интеграция</a:t>
            </a:r>
            <a:r>
              <a:rPr lang="ru-RU" sz="2200" smtClean="0">
                <a:solidFill>
                  <a:srgbClr val="7B309B"/>
                </a:solidFill>
                <a:latin typeface="Comic Sans MS" pitchFamily="66" charset="0"/>
              </a:rPr>
              <a:t>. Прежде всего, это способность педагога синтезировать изучаемые науки. Стержень синтеза - решение педагогических задач, анализ педагогических ситуаций, вызывающих необходимость осмысления психологической сущности явлений, выбора способов взаимодействия на основании познанных законов формирования личности.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2200" smtClean="0">
                <a:solidFill>
                  <a:srgbClr val="7B309B"/>
                </a:solidFill>
                <a:latin typeface="Comic Sans MS" pitchFamily="66" charset="0"/>
              </a:rPr>
              <a:t>   Решение каждой педагогической задачи актуализирует всю систему педагогических знаний педагога, которые проявляются как единое целое. Помимо комплексности, обобщенности профессиональное знание мастера-педагога характеризуется и такой важной особенностью, как индивидуальный стиль работы.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endParaRPr lang="ru-RU" sz="1800" smtClean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3375"/>
            <a:ext cx="8697913" cy="62642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900" smtClean="0">
                <a:solidFill>
                  <a:srgbClr val="00B050"/>
                </a:solidFill>
                <a:latin typeface="Comic Sans MS" pitchFamily="66" charset="0"/>
              </a:rPr>
              <a:t>         </a:t>
            </a:r>
            <a:r>
              <a:rPr lang="ru-RU" sz="2400" smtClean="0">
                <a:solidFill>
                  <a:srgbClr val="00B050"/>
                </a:solidFill>
                <a:latin typeface="Comic Sans MS" pitchFamily="66" charset="0"/>
              </a:rPr>
              <a:t>Еще один элемент педагогического мастерства - </a:t>
            </a:r>
            <a:r>
              <a:rPr lang="ru-RU" sz="2400" b="1" smtClean="0">
                <a:solidFill>
                  <a:srgbClr val="00B050"/>
                </a:solidFill>
                <a:latin typeface="Comic Sans MS" pitchFamily="66" charset="0"/>
              </a:rPr>
              <a:t>форма организации поведения педагога.</a:t>
            </a:r>
            <a:r>
              <a:rPr lang="ru-RU" sz="2400" smtClean="0">
                <a:solidFill>
                  <a:srgbClr val="00B050"/>
                </a:solidFill>
                <a:latin typeface="Comic Sans MS" pitchFamily="66" charset="0"/>
              </a:rPr>
              <a:t> Знание, направленность и способности без умений, без владения способами действий, т.е. педагогической техникой, невозможны. Без них немыслимы высокие результаты деятельности педагога.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2400" b="1" smtClean="0">
                <a:solidFill>
                  <a:srgbClr val="00B050"/>
                </a:solidFill>
                <a:latin typeface="Comic Sans MS" pitchFamily="66" charset="0"/>
              </a:rPr>
              <a:t>   Педагогическая техника</a:t>
            </a:r>
            <a:r>
              <a:rPr lang="ru-RU" sz="2400" smtClean="0">
                <a:solidFill>
                  <a:srgbClr val="00B050"/>
                </a:solidFill>
                <a:latin typeface="Comic Sans MS" pitchFamily="66" charset="0"/>
              </a:rPr>
              <a:t> - это совокупность способов и приемов, повышающих эффективность применяемых принципов, средств и методов воспитания и обучения. К.С. Станиславский говорил, что мало таланта - нужна техника. Преподаватель обязан обладать безупречной техникой. Педагогическая техника включает умения управлять собой и взаимодействовать в процессе решения педагогических задач.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2400" smtClean="0">
                <a:solidFill>
                  <a:srgbClr val="00B050"/>
                </a:solidFill>
                <a:latin typeface="Comic Sans MS" pitchFamily="66" charset="0"/>
              </a:rPr>
              <a:t>   Первая группа умений - </a:t>
            </a:r>
            <a:r>
              <a:rPr lang="ru-RU" sz="2400" b="1" smtClean="0">
                <a:solidFill>
                  <a:srgbClr val="00B050"/>
                </a:solidFill>
                <a:latin typeface="Comic Sans MS" pitchFamily="66" charset="0"/>
              </a:rPr>
              <a:t>владение своим телом, эмоциональным состоянием, техникой речи.</a:t>
            </a:r>
            <a:endParaRPr lang="ru-RU" sz="2400" smtClean="0">
              <a:solidFill>
                <a:srgbClr val="00B050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2400" smtClean="0">
                <a:solidFill>
                  <a:srgbClr val="00B050"/>
                </a:solidFill>
                <a:latin typeface="Comic Sans MS" pitchFamily="66" charset="0"/>
              </a:rPr>
              <a:t>   Вторая - </a:t>
            </a:r>
            <a:r>
              <a:rPr lang="ru-RU" sz="2400" b="1" smtClean="0">
                <a:solidFill>
                  <a:srgbClr val="00B050"/>
                </a:solidFill>
                <a:latin typeface="Comic Sans MS" pitchFamily="66" charset="0"/>
              </a:rPr>
              <a:t>дидактические, организаторские умения, владение техникой контактного взаимодействия и др.</a:t>
            </a:r>
            <a:r>
              <a:rPr lang="ru-RU" sz="700" smtClean="0"/>
              <a:t/>
            </a:r>
            <a:br>
              <a:rPr lang="ru-RU" sz="700" smtClean="0"/>
            </a:br>
            <a:endParaRPr lang="ru-RU" sz="700" smtClean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211608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chemeClr val="tx2">
                    <a:shade val="85000"/>
                    <a:satMod val="150000"/>
                  </a:schemeClr>
                </a:solidFill>
              </a:rPr>
              <a:t>Критериями мастерства педагога выступают:</a:t>
            </a:r>
            <a:br>
              <a:rPr lang="ru-RU">
                <a:solidFill>
                  <a:schemeClr val="tx2">
                    <a:shade val="85000"/>
                    <a:satMod val="150000"/>
                  </a:schemeClr>
                </a:solidFill>
              </a:rPr>
            </a:br>
            <a:endParaRPr lang="ru-RU">
              <a:solidFill>
                <a:schemeClr val="tx2">
                  <a:shade val="85000"/>
                  <a:satMod val="150000"/>
                </a:schemeClr>
              </a:solidFill>
            </a:endParaRPr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4065588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sz="3200" smtClean="0">
                <a:solidFill>
                  <a:schemeClr val="tx2"/>
                </a:solidFill>
              </a:rPr>
              <a:t>- целесообразность деятельности (направленность);</a:t>
            </a:r>
          </a:p>
          <a:p>
            <a:pPr>
              <a:spcBef>
                <a:spcPct val="0"/>
              </a:spcBef>
            </a:pPr>
            <a:r>
              <a:rPr lang="ru-RU" sz="3200" smtClean="0">
                <a:solidFill>
                  <a:schemeClr val="tx2"/>
                </a:solidFill>
              </a:rPr>
              <a:t>- продуктивность (результат: уровень знаний, воспитанности обучающихся);</a:t>
            </a:r>
          </a:p>
          <a:p>
            <a:pPr>
              <a:spcBef>
                <a:spcPct val="0"/>
              </a:spcBef>
            </a:pPr>
            <a:r>
              <a:rPr lang="ru-RU" sz="3200" smtClean="0">
                <a:solidFill>
                  <a:schemeClr val="tx2"/>
                </a:solidFill>
              </a:rPr>
              <a:t>- оптимальность (выбор средств);</a:t>
            </a:r>
          </a:p>
          <a:p>
            <a:pPr>
              <a:spcBef>
                <a:spcPct val="0"/>
              </a:spcBef>
            </a:pPr>
            <a:r>
              <a:rPr lang="ru-RU" sz="3200" smtClean="0">
                <a:solidFill>
                  <a:schemeClr val="tx2"/>
                </a:solidFill>
              </a:rPr>
              <a:t>- творчество (содержание деятельности).</a:t>
            </a:r>
          </a:p>
          <a:p>
            <a:pPr>
              <a:spcBef>
                <a:spcPct val="0"/>
              </a:spcBef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1" descr="622734717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0"/>
            <a:ext cx="6769100" cy="676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nival">
  <a:themeElements>
    <a:clrScheme name="Carnival">
      <a:dk1>
        <a:sysClr val="windowText" lastClr="000000"/>
      </a:dk1>
      <a:lt1>
        <a:sysClr val="window" lastClr="FFFFFF"/>
      </a:lt1>
      <a:dk2>
        <a:srgbClr val="2A2D6C"/>
      </a:dk2>
      <a:lt2>
        <a:srgbClr val="FCED90"/>
      </a:lt2>
      <a:accent1>
        <a:srgbClr val="E0B602"/>
      </a:accent1>
      <a:accent2>
        <a:srgbClr val="C77D00"/>
      </a:accent2>
      <a:accent3>
        <a:srgbClr val="C43D1F"/>
      </a:accent3>
      <a:accent4>
        <a:srgbClr val="B42469"/>
      </a:accent4>
      <a:accent5>
        <a:srgbClr val="7B309B"/>
      </a:accent5>
      <a:accent6>
        <a:srgbClr val="4560AD"/>
      </a:accent6>
      <a:hlink>
        <a:srgbClr val="118FBF"/>
      </a:hlink>
      <a:folHlink>
        <a:srgbClr val="0CA15F"/>
      </a:folHlink>
    </a:clrScheme>
    <a:fontScheme name="Carnival">
      <a:majorFont>
        <a:latin typeface="Bodoni MT"/>
        <a:ea typeface=""/>
        <a:cs typeface=""/>
        <a:font script="Cyrl" typeface="Times New Roman"/>
        <a:font script="Grek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rnival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75000"/>
                <a:satMod val="170000"/>
              </a:schemeClr>
            </a:gs>
            <a:gs pos="37000">
              <a:schemeClr val="phClr">
                <a:tint val="50000"/>
                <a:satMod val="180000"/>
              </a:schemeClr>
            </a:gs>
            <a:gs pos="50000">
              <a:schemeClr val="phClr">
                <a:tint val="46000"/>
                <a:satMod val="180000"/>
              </a:schemeClr>
            </a:gs>
            <a:gs pos="64000">
              <a:schemeClr val="phClr">
                <a:tint val="50000"/>
                <a:satMod val="180000"/>
              </a:schemeClr>
            </a:gs>
            <a:gs pos="100000">
              <a:schemeClr val="phClr">
                <a:tint val="75000"/>
                <a:satMod val="17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35000"/>
                <a:satMod val="190000"/>
              </a:schemeClr>
            </a:gs>
            <a:gs pos="30000">
              <a:schemeClr val="phClr">
                <a:shade val="64000"/>
                <a:satMod val="165000"/>
              </a:schemeClr>
            </a:gs>
            <a:gs pos="46000">
              <a:schemeClr val="phClr">
                <a:shade val="74000"/>
                <a:satMod val="165000"/>
              </a:schemeClr>
            </a:gs>
            <a:gs pos="56000">
              <a:schemeClr val="phClr">
                <a:shade val="74000"/>
                <a:satMod val="165000"/>
              </a:schemeClr>
            </a:gs>
            <a:gs pos="70000">
              <a:schemeClr val="phClr">
                <a:shade val="64000"/>
                <a:satMod val="165000"/>
              </a:schemeClr>
            </a:gs>
            <a:gs pos="100000">
              <a:schemeClr val="phClr">
                <a:shade val="35000"/>
                <a:satMod val="190000"/>
              </a:schemeClr>
            </a:gs>
          </a:gsLst>
          <a:lin ang="5400000" scaled="0"/>
        </a:gradFill>
      </a:fillStyleLst>
      <a:lnStyleLst>
        <a:ln w="50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28100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540000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000" dir="540000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000" dir="540000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r">
              <a:rot lat="0" lon="0" rev="7000000"/>
            </a:lightRig>
          </a:scene3d>
          <a:sp3d prstMaterial="powder">
            <a:bevelT w="110000" h="50000"/>
          </a:sp3d>
        </a:effectStyle>
      </a:effectStyleLst>
      <a:bg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shade val="68000"/>
                <a:satMod val="150000"/>
              </a:schemeClr>
            </a:gs>
            <a:gs pos="40000">
              <a:schemeClr val="phClr">
                <a:tint val="90000"/>
                <a:satMod val="220000"/>
              </a:schemeClr>
            </a:gs>
            <a:gs pos="50000">
              <a:schemeClr val="phClr">
                <a:tint val="86500"/>
                <a:satMod val="255000"/>
              </a:schemeClr>
            </a:gs>
            <a:gs pos="53000">
              <a:schemeClr val="phClr">
                <a:tint val="86500"/>
                <a:satMod val="255000"/>
              </a:schemeClr>
            </a:gs>
            <a:gs pos="62000">
              <a:schemeClr val="phClr">
                <a:tint val="90000"/>
                <a:satMod val="220000"/>
              </a:schemeClr>
            </a:gs>
            <a:gs pos="100000">
              <a:schemeClr val="phClr">
                <a:shade val="68000"/>
                <a:satMod val="15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190000"/>
              </a:schemeClr>
              <a:schemeClr val="phClr">
                <a:shade val="78000"/>
                <a:satMod val="18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Carnival</Template>
  <TotalTime>79</TotalTime>
  <Words>412</Words>
  <Application>Microsoft Office PowerPoint</Application>
  <PresentationFormat>Экран (4:3)</PresentationFormat>
  <Paragraphs>18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12</vt:i4>
      </vt:variant>
      <vt:variant>
        <vt:lpstr>Заголовки слайдов</vt:lpstr>
      </vt:variant>
      <vt:variant>
        <vt:i4>10</vt:i4>
      </vt:variant>
    </vt:vector>
  </HeadingPairs>
  <TitlesOfParts>
    <vt:vector size="29" baseType="lpstr">
      <vt:lpstr>Verdana</vt:lpstr>
      <vt:lpstr>Arial</vt:lpstr>
      <vt:lpstr>Bodoni MT</vt:lpstr>
      <vt:lpstr>Wingdings 2</vt:lpstr>
      <vt:lpstr>Calibri</vt:lpstr>
      <vt:lpstr>Corbel</vt:lpstr>
      <vt:lpstr>Comic Sans MS</vt:lpstr>
      <vt:lpstr>Carnival</vt:lpstr>
      <vt:lpstr>Carnival</vt:lpstr>
      <vt:lpstr>Carnival</vt:lpstr>
      <vt:lpstr>Carnival</vt:lpstr>
      <vt:lpstr>Carnival</vt:lpstr>
      <vt:lpstr>Carnival</vt:lpstr>
      <vt:lpstr>Carnival</vt:lpstr>
      <vt:lpstr>Carnival</vt:lpstr>
      <vt:lpstr>Carnival</vt:lpstr>
      <vt:lpstr>Carnival</vt:lpstr>
      <vt:lpstr>Carnival</vt:lpstr>
      <vt:lpstr>Carnival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«МАСТЕРСТВОПЕДАГОГА»</dc:title>
  <dc:creator>Марина</dc:creator>
  <cp:lastModifiedBy>Детский сад 45</cp:lastModifiedBy>
  <cp:revision>10</cp:revision>
  <dcterms:created xsi:type="dcterms:W3CDTF">2013-12-10T14:31:17Z</dcterms:created>
  <dcterms:modified xsi:type="dcterms:W3CDTF">2014-12-25T09:27:34Z</dcterms:modified>
</cp:coreProperties>
</file>